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vml" ContentType="application/vnd.openxmlformats-officedocument.vmlDrawi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6" r:id="rId1"/>
  </p:sldMasterIdLst>
  <p:sldIdLst>
    <p:sldId id="256" r:id="rId2"/>
    <p:sldId id="257" r:id="rId3"/>
    <p:sldId id="258" r:id="rId4"/>
    <p:sldId id="259" r:id="rId5"/>
    <p:sldId id="273" r:id="rId6"/>
    <p:sldId id="261" r:id="rId7"/>
    <p:sldId id="262" r:id="rId8"/>
    <p:sldId id="276" r:id="rId9"/>
    <p:sldId id="263" r:id="rId10"/>
    <p:sldId id="260" r:id="rId11"/>
    <p:sldId id="264" r:id="rId12"/>
    <p:sldId id="275" r:id="rId13"/>
    <p:sldId id="265" r:id="rId14"/>
    <p:sldId id="266" r:id="rId15"/>
    <p:sldId id="267" r:id="rId16"/>
    <p:sldId id="277" r:id="rId17"/>
    <p:sldId id="268" r:id="rId18"/>
    <p:sldId id="274" r:id="rId19"/>
    <p:sldId id="269" r:id="rId20"/>
    <p:sldId id="270" r:id="rId21"/>
    <p:sldId id="272"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2" d="100"/>
          <a:sy n="62" d="100"/>
        </p:scale>
        <p:origin x="-2440"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n-GB"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GB" smtClean="0"/>
              <a:t>Click to edit Master subtitle style</a:t>
            </a:r>
            <a:endParaRPr kumimoji="0" lang="en-US"/>
          </a:p>
        </p:txBody>
      </p:sp>
      <p:sp>
        <p:nvSpPr>
          <p:cNvPr id="4" name="Date Placeholder 3"/>
          <p:cNvSpPr>
            <a:spLocks noGrp="1"/>
          </p:cNvSpPr>
          <p:nvPr>
            <p:ph type="dt" sz="half" idx="10"/>
          </p:nvPr>
        </p:nvSpPr>
        <p:spPr/>
        <p:txBody>
          <a:bodyPr/>
          <a:lstStyle/>
          <a:p>
            <a:fld id="{8CE7912A-BCA9-694B-B35C-99425D8D0290}" type="datetimeFigureOut">
              <a:rPr lang="en-US" smtClean="0"/>
              <a:pPr/>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59604A-DDD4-4BE5-9F0F-C50D317D165F}"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8CE7912A-BCA9-694B-B35C-99425D8D0290}" type="datetimeFigureOut">
              <a:rPr lang="en-US" smtClean="0"/>
              <a:pPr/>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778E38-A504-5D43-AA63-0BF88DA52C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8CE7912A-BCA9-694B-B35C-99425D8D0290}" type="datetimeFigureOut">
              <a:rPr lang="en-US" smtClean="0"/>
              <a:pPr/>
              <a:t>1/21/15</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E5778E38-A504-5D43-AA63-0BF88DA52C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GB"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8CE7912A-BCA9-694B-B35C-99425D8D0290}" type="datetimeFigureOut">
              <a:rPr lang="en-US" smtClean="0"/>
              <a:pPr/>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778E38-A504-5D43-AA63-0BF88DA52C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n-GB"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n-GB" smtClean="0"/>
              <a:t>Click to edit Master text styles</a:t>
            </a:r>
          </a:p>
        </p:txBody>
      </p:sp>
      <p:sp>
        <p:nvSpPr>
          <p:cNvPr id="4" name="Date Placeholder 3"/>
          <p:cNvSpPr>
            <a:spLocks noGrp="1"/>
          </p:cNvSpPr>
          <p:nvPr>
            <p:ph type="dt" sz="half" idx="10"/>
          </p:nvPr>
        </p:nvSpPr>
        <p:spPr/>
        <p:txBody>
          <a:bodyPr/>
          <a:lstStyle/>
          <a:p>
            <a:fld id="{8CE7912A-BCA9-694B-B35C-99425D8D0290}" type="datetimeFigureOut">
              <a:rPr lang="en-US" smtClean="0"/>
              <a:pPr/>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5" name="Date Placeholder 4"/>
          <p:cNvSpPr>
            <a:spLocks noGrp="1"/>
          </p:cNvSpPr>
          <p:nvPr>
            <p:ph type="dt" sz="half" idx="10"/>
          </p:nvPr>
        </p:nvSpPr>
        <p:spPr/>
        <p:txBody>
          <a:bodyPr/>
          <a:lstStyle/>
          <a:p>
            <a:fld id="{8CE7912A-BCA9-694B-B35C-99425D8D0290}" type="datetimeFigureOut">
              <a:rPr lang="en-US" smtClean="0"/>
              <a:pPr/>
              <a:t>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778E38-A504-5D43-AA63-0BF88DA52C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n-GB"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GB"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GB"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7" name="Date Placeholder 6"/>
          <p:cNvSpPr>
            <a:spLocks noGrp="1"/>
          </p:cNvSpPr>
          <p:nvPr>
            <p:ph type="dt" sz="half" idx="10"/>
          </p:nvPr>
        </p:nvSpPr>
        <p:spPr/>
        <p:txBody>
          <a:bodyPr/>
          <a:lstStyle/>
          <a:p>
            <a:fld id="{8CE7912A-BCA9-694B-B35C-99425D8D0290}" type="datetimeFigureOut">
              <a:rPr lang="en-US" smtClean="0"/>
              <a:pPr/>
              <a:t>1/21/15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778E38-A504-5D43-AA63-0BF88DA52C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Date Placeholder 2"/>
          <p:cNvSpPr>
            <a:spLocks noGrp="1"/>
          </p:cNvSpPr>
          <p:nvPr>
            <p:ph type="dt" sz="half" idx="10"/>
          </p:nvPr>
        </p:nvSpPr>
        <p:spPr/>
        <p:txBody>
          <a:bodyPr/>
          <a:lstStyle/>
          <a:p>
            <a:fld id="{8CE7912A-BCA9-694B-B35C-99425D8D0290}" type="datetimeFigureOut">
              <a:rPr lang="en-US" smtClean="0"/>
              <a:pPr/>
              <a:t>1/21/15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778E38-A504-5D43-AA63-0BF88DA52C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E7912A-BCA9-694B-B35C-99425D8D0290}" type="datetimeFigureOut">
              <a:rPr lang="en-US" smtClean="0"/>
              <a:pPr/>
              <a:t>1/21/15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778E38-A504-5D43-AA63-0BF88DA52C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n-GB"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GB" smtClean="0"/>
              <a:t>Click to edit Master text styles</a:t>
            </a:r>
          </a:p>
        </p:txBody>
      </p:sp>
      <p:sp>
        <p:nvSpPr>
          <p:cNvPr id="5" name="Date Placeholder 4"/>
          <p:cNvSpPr>
            <a:spLocks noGrp="1"/>
          </p:cNvSpPr>
          <p:nvPr>
            <p:ph type="dt" sz="half" idx="10"/>
          </p:nvPr>
        </p:nvSpPr>
        <p:spPr/>
        <p:txBody>
          <a:bodyPr/>
          <a:lstStyle/>
          <a:p>
            <a:fld id="{8CE7912A-BCA9-694B-B35C-99425D8D0290}" type="datetimeFigureOut">
              <a:rPr lang="en-US" smtClean="0"/>
              <a:pPr/>
              <a:t>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n-GB"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GB"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GB"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8CE7912A-BCA9-694B-B35C-99425D8D0290}" type="datetimeFigureOut">
              <a:rPr lang="en-US" smtClean="0"/>
              <a:pPr/>
              <a:t>1/21/15</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E5778E38-A504-5D43-AA63-0BF88DA52CC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GB"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GB" smtClean="0"/>
              <a:t>Click to edit Master text styles</a:t>
            </a:r>
          </a:p>
          <a:p>
            <a:pPr lvl="1" eaLnBrk="1" latinLnBrk="0" hangingPunct="1"/>
            <a:r>
              <a:rPr kumimoji="0" lang="en-GB" smtClean="0"/>
              <a:t>Second level</a:t>
            </a:r>
          </a:p>
          <a:p>
            <a:pPr lvl="2" eaLnBrk="1" latinLnBrk="0" hangingPunct="1"/>
            <a:r>
              <a:rPr kumimoji="0" lang="en-GB" smtClean="0"/>
              <a:t>Third level</a:t>
            </a:r>
          </a:p>
          <a:p>
            <a:pPr lvl="3" eaLnBrk="1" latinLnBrk="0" hangingPunct="1"/>
            <a:r>
              <a:rPr kumimoji="0" lang="en-GB" smtClean="0"/>
              <a:t>Fourth level</a:t>
            </a:r>
          </a:p>
          <a:p>
            <a:pPr lvl="4" eaLnBrk="1" latinLnBrk="0" hangingPunct="1"/>
            <a:r>
              <a:rPr kumimoji="0" lang="en-GB"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8CE7912A-BCA9-694B-B35C-99425D8D0290}" type="datetimeFigureOut">
              <a:rPr lang="en-US" smtClean="0"/>
              <a:pPr/>
              <a:t>1/21/15</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E5778E38-A504-5D43-AA63-0BF88DA52C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imbusdiscovery.co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oleObject" Target="!OLE_LINK2" TargetMode="External"/><Relationship Id="rId5" Type="http://schemas.openxmlformats.org/officeDocument/2006/relationships/image" Target="../media/image6.png"/><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us.mt.com/us/en/home/applications/L1_AutoChem_Applications/Parallel-Synthesis-Screening-Reaction-Conditions/L3_Solid-Phase.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us.mt.com/us/en/home/applications/L1_AutoChem_Applications/Parallel-Synthesis-Screening-Reaction-Conditions.html" TargetMode="External"/><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hyperlink" Target="http://www.chempartner.cn/index.php?id=69"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9600" dirty="0" smtClean="0"/>
              <a:t>medicines</a:t>
            </a:r>
            <a:endParaRPr lang="en-US" sz="9600" dirty="0"/>
          </a:p>
        </p:txBody>
      </p:sp>
      <p:sp>
        <p:nvSpPr>
          <p:cNvPr id="3" name="Subtitle 2"/>
          <p:cNvSpPr>
            <a:spLocks noGrp="1"/>
          </p:cNvSpPr>
          <p:nvPr>
            <p:ph type="subTitle" idx="1"/>
          </p:nvPr>
        </p:nvSpPr>
        <p:spPr>
          <a:xfrm>
            <a:off x="685800" y="1078992"/>
            <a:ext cx="8077200" cy="1499616"/>
          </a:xfrm>
        </p:spPr>
        <p:txBody>
          <a:bodyPr>
            <a:normAutofit/>
          </a:bodyPr>
          <a:lstStyle/>
          <a:p>
            <a:r>
              <a:rPr lang="en-US" sz="4400" dirty="0" smtClean="0"/>
              <a:t>Drug design</a:t>
            </a:r>
            <a:endParaRPr lang="en-US" sz="44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Mix and split</a:t>
            </a:r>
            <a:endParaRPr lang="en-US" dirty="0"/>
          </a:p>
        </p:txBody>
      </p:sp>
      <p:sp>
        <p:nvSpPr>
          <p:cNvPr id="3" name="Content Placeholder 2"/>
          <p:cNvSpPr>
            <a:spLocks noGrp="1"/>
          </p:cNvSpPr>
          <p:nvPr>
            <p:ph idx="1"/>
          </p:nvPr>
        </p:nvSpPr>
        <p:spPr>
          <a:xfrm>
            <a:off x="194381" y="1775191"/>
            <a:ext cx="8708263" cy="4833368"/>
          </a:xfrm>
        </p:spPr>
        <p:txBody>
          <a:bodyPr>
            <a:normAutofit lnSpcReduction="10000"/>
          </a:bodyPr>
          <a:lstStyle/>
          <a:p>
            <a:r>
              <a:rPr lang="en-US" dirty="0" smtClean="0"/>
              <a:t>The different reactants are mixed and then split into separate portions i.e. each portion has all reactants </a:t>
            </a:r>
            <a:endParaRPr lang="en-GB" sz="3600" dirty="0" smtClean="0"/>
          </a:p>
          <a:p>
            <a:r>
              <a:rPr lang="en-US" dirty="0" smtClean="0"/>
              <a:t>To each portion a different reactant is added and a reaction is allowed to occur</a:t>
            </a:r>
            <a:endParaRPr lang="en-GB" sz="3600" dirty="0" smtClean="0"/>
          </a:p>
          <a:p>
            <a:r>
              <a:rPr lang="en-US" dirty="0" smtClean="0"/>
              <a:t>The separate portions are then mixed again after which they are split into separate portion</a:t>
            </a:r>
            <a:endParaRPr lang="en-GB" sz="3600" dirty="0" smtClean="0"/>
          </a:p>
          <a:p>
            <a:r>
              <a:rPr lang="en-US" dirty="0" smtClean="0"/>
              <a:t>To each portion a different reactant is added again…</a:t>
            </a:r>
            <a:endParaRPr lang="en-GB" sz="3600" dirty="0" smtClean="0"/>
          </a:p>
          <a:p>
            <a:r>
              <a:rPr lang="en-US" dirty="0" smtClean="0"/>
              <a:t>This is repeated.</a:t>
            </a:r>
            <a:r>
              <a:rPr lang="en-GB"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computers in drug design</a:t>
            </a:r>
            <a:endParaRPr lang="en-US" dirty="0"/>
          </a:p>
        </p:txBody>
      </p:sp>
      <p:sp>
        <p:nvSpPr>
          <p:cNvPr id="3" name="Content Placeholder 2"/>
          <p:cNvSpPr>
            <a:spLocks noGrp="1"/>
          </p:cNvSpPr>
          <p:nvPr>
            <p:ph idx="1"/>
          </p:nvPr>
        </p:nvSpPr>
        <p:spPr>
          <a:xfrm>
            <a:off x="0" y="1775191"/>
            <a:ext cx="9144000" cy="4625609"/>
          </a:xfrm>
        </p:spPr>
        <p:txBody>
          <a:bodyPr>
            <a:normAutofit/>
          </a:bodyPr>
          <a:lstStyle/>
          <a:p>
            <a:pPr lvl="0"/>
            <a:r>
              <a:rPr lang="en-US" dirty="0" smtClean="0"/>
              <a:t>making/using combinatorial libraries</a:t>
            </a:r>
          </a:p>
          <a:p>
            <a:pPr lvl="0">
              <a:buNone/>
            </a:pPr>
            <a:endParaRPr lang="en-GB" dirty="0" smtClean="0"/>
          </a:p>
          <a:p>
            <a:pPr lvl="0"/>
            <a:r>
              <a:rPr lang="en-US" dirty="0" smtClean="0"/>
              <a:t>3D modeling software can be used to show interaction between medicine and active site on target molecule/receptor without actually making the medicine.  This also allows the design of molecules with the perfect fit and then attempt to chemically produce them. Example: </a:t>
            </a:r>
            <a:r>
              <a:rPr lang="en-US" sz="2000" dirty="0" smtClean="0">
                <a:hlinkClick r:id="rId2"/>
              </a:rPr>
              <a:t>www.nimbusdiscovery.com</a:t>
            </a:r>
            <a:endParaRPr lang="en-US" sz="2000" dirty="0" smtClean="0"/>
          </a:p>
          <a:p>
            <a:pPr lvl="0"/>
            <a:endParaRPr lang="en-GB" dirty="0" smtClean="0"/>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computers in drug design</a:t>
            </a:r>
            <a:endParaRPr lang="en-US" dirty="0"/>
          </a:p>
        </p:txBody>
      </p:sp>
      <p:sp>
        <p:nvSpPr>
          <p:cNvPr id="3" name="Content Placeholder 2"/>
          <p:cNvSpPr>
            <a:spLocks noGrp="1"/>
          </p:cNvSpPr>
          <p:nvPr>
            <p:ph idx="1"/>
          </p:nvPr>
        </p:nvSpPr>
        <p:spPr>
          <a:xfrm>
            <a:off x="0" y="2069180"/>
            <a:ext cx="9144000" cy="4331620"/>
          </a:xfrm>
        </p:spPr>
        <p:txBody>
          <a:bodyPr/>
          <a:lstStyle/>
          <a:p>
            <a:pPr lvl="0"/>
            <a:r>
              <a:rPr lang="en-US" dirty="0" smtClean="0"/>
              <a:t>evaluation of (biological/pharmaceutical) effects of new drugs; if the structure of a new molecule is known or …</a:t>
            </a:r>
          </a:p>
          <a:p>
            <a:pPr lvl="0"/>
            <a:endParaRPr lang="en-US" dirty="0" smtClean="0"/>
          </a:p>
          <a:p>
            <a:pPr lvl="0"/>
            <a:r>
              <a:rPr lang="en-US" dirty="0" smtClean="0"/>
              <a:t>If the structure is changed a 3D model can be made and used to test its effectiveness in binding onto a target molecule </a:t>
            </a:r>
            <a:endParaRPr lang="en-GB"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solubility and uptake</a:t>
            </a:r>
            <a:endParaRPr lang="en-US" dirty="0"/>
          </a:p>
        </p:txBody>
      </p:sp>
      <p:sp>
        <p:nvSpPr>
          <p:cNvPr id="3" name="Content Placeholder 2"/>
          <p:cNvSpPr>
            <a:spLocks noGrp="1"/>
          </p:cNvSpPr>
          <p:nvPr>
            <p:ph idx="1"/>
          </p:nvPr>
        </p:nvSpPr>
        <p:spPr>
          <a:xfrm>
            <a:off x="0" y="1775191"/>
            <a:ext cx="9144000" cy="4625609"/>
          </a:xfrm>
        </p:spPr>
        <p:txBody>
          <a:bodyPr/>
          <a:lstStyle/>
          <a:p>
            <a:r>
              <a:rPr lang="en-US" dirty="0" smtClean="0"/>
              <a:t>many medicines are either non-polar or relatively non-polar molecules. </a:t>
            </a:r>
          </a:p>
          <a:p>
            <a:r>
              <a:rPr lang="en-US" dirty="0" smtClean="0"/>
              <a:t> If their target area in the body is in an aqueous environment their low solubility in water, as a result of their non-polarity, will make their uptake slow</a:t>
            </a:r>
          </a:p>
          <a:p>
            <a:r>
              <a:rPr lang="en-US" dirty="0" smtClean="0"/>
              <a:t> it will take time for the medicine, after administration, to reach its target molecule. </a:t>
            </a:r>
            <a:endParaRPr lang="en-GB"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improving solubility</a:t>
            </a:r>
            <a:endParaRPr lang="en-US" dirty="0"/>
          </a:p>
        </p:txBody>
      </p:sp>
      <p:sp>
        <p:nvSpPr>
          <p:cNvPr id="3" name="Content Placeholder 2"/>
          <p:cNvSpPr>
            <a:spLocks noGrp="1"/>
          </p:cNvSpPr>
          <p:nvPr>
            <p:ph idx="1"/>
          </p:nvPr>
        </p:nvSpPr>
        <p:spPr>
          <a:xfrm>
            <a:off x="0" y="1775191"/>
            <a:ext cx="9144000" cy="4833368"/>
          </a:xfrm>
        </p:spPr>
        <p:txBody>
          <a:bodyPr>
            <a:normAutofit/>
          </a:bodyPr>
          <a:lstStyle/>
          <a:p>
            <a:r>
              <a:rPr lang="en-US" dirty="0" smtClean="0"/>
              <a:t> In the case of non-polar molecules with either acidic (carboxylic acid) or basic (amine) groups the polarity can be increased by converting them into ionic salts by adding either alkalis or acids.</a:t>
            </a:r>
          </a:p>
          <a:p>
            <a:endParaRPr lang="en-US" dirty="0" smtClean="0"/>
          </a:p>
          <a:p>
            <a:r>
              <a:rPr lang="en-US" dirty="0" smtClean="0"/>
              <a:t>The ionic salt forms ionic/polar bonds with water</a:t>
            </a:r>
          </a:p>
          <a:p>
            <a:endParaRPr lang="en-US" dirty="0" smtClean="0"/>
          </a:p>
          <a:p>
            <a:r>
              <a:rPr lang="en-US" dirty="0" smtClean="0"/>
              <a:t>Examples: aspirin (acid) and </a:t>
            </a:r>
            <a:r>
              <a:rPr lang="en-US" dirty="0" err="1" smtClean="0"/>
              <a:t>fluoxetine</a:t>
            </a:r>
            <a:r>
              <a:rPr lang="en-US" dirty="0" smtClean="0"/>
              <a:t> (amine)</a:t>
            </a:r>
            <a:endParaRPr lang="en-GB"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aspirin</a:t>
            </a:r>
            <a:endParaRPr lang="en-US" dirty="0"/>
          </a:p>
        </p:txBody>
      </p:sp>
      <p:sp>
        <p:nvSpPr>
          <p:cNvPr id="3" name="Content Placeholder 2"/>
          <p:cNvSpPr>
            <a:spLocks noGrp="1"/>
          </p:cNvSpPr>
          <p:nvPr>
            <p:ph idx="1"/>
          </p:nvPr>
        </p:nvSpPr>
        <p:spPr/>
        <p:txBody>
          <a:bodyPr/>
          <a:lstStyle/>
          <a:p>
            <a:r>
              <a:rPr lang="en-US" u="sng" dirty="0" smtClean="0"/>
              <a:t>Aspirin</a:t>
            </a:r>
            <a:r>
              <a:rPr lang="en-US" dirty="0" smtClean="0"/>
              <a:t> was derived from 2-hydroxybenzoic acid by </a:t>
            </a:r>
            <a:r>
              <a:rPr lang="en-US" dirty="0" err="1" smtClean="0"/>
              <a:t>esterification</a:t>
            </a:r>
            <a:r>
              <a:rPr lang="en-US" dirty="0" smtClean="0"/>
              <a:t>, next step…</a:t>
            </a:r>
            <a:endParaRPr lang="en-US" u="sng" dirty="0" smtClean="0"/>
          </a:p>
          <a:p>
            <a:r>
              <a:rPr lang="en-US" u="sng" dirty="0" smtClean="0"/>
              <a:t>Aspirin </a:t>
            </a:r>
            <a:r>
              <a:rPr lang="en-US" dirty="0" smtClean="0"/>
              <a:t>which is insoluble in water and which has a carboxylic acid group can be made into an ionic salt by reacting it with a strong alkali such sodium hydroxide to form a soluble sodium salt as shown by the equation below:</a:t>
            </a:r>
            <a:endParaRPr lang="en-GB" dirty="0" smtClean="0"/>
          </a:p>
          <a:p>
            <a:pPr>
              <a:buNone/>
            </a:pPr>
            <a:endParaRPr lang="en-US" dirty="0" smtClean="0"/>
          </a:p>
          <a:p>
            <a:pPr>
              <a:buNone/>
            </a:pPr>
            <a:r>
              <a:rPr lang="en-US" sz="2400" dirty="0" smtClean="0"/>
              <a:t>C</a:t>
            </a:r>
            <a:r>
              <a:rPr lang="en-US" sz="2400" baseline="-25000" dirty="0" smtClean="0"/>
              <a:t>6</a:t>
            </a:r>
            <a:r>
              <a:rPr lang="en-US" sz="2400" dirty="0" smtClean="0"/>
              <a:t>H</a:t>
            </a:r>
            <a:r>
              <a:rPr lang="en-US" sz="2400" baseline="-25000" dirty="0" smtClean="0"/>
              <a:t>4</a:t>
            </a:r>
            <a:r>
              <a:rPr lang="en-US" sz="2400" dirty="0" smtClean="0"/>
              <a:t>(OCOCH</a:t>
            </a:r>
            <a:r>
              <a:rPr lang="en-US" sz="2400" baseline="-25000" dirty="0" smtClean="0"/>
              <a:t>3</a:t>
            </a:r>
            <a:r>
              <a:rPr lang="en-US" sz="2400" dirty="0" smtClean="0"/>
              <a:t>)COOH + </a:t>
            </a:r>
            <a:r>
              <a:rPr lang="en-US" sz="2400" dirty="0" err="1" smtClean="0"/>
              <a:t>NaOH</a:t>
            </a:r>
            <a:r>
              <a:rPr lang="en-US" sz="2400" dirty="0" smtClean="0"/>
              <a:t> → C</a:t>
            </a:r>
            <a:r>
              <a:rPr lang="en-US" sz="2400" baseline="-25000" dirty="0" smtClean="0"/>
              <a:t>6</a:t>
            </a:r>
            <a:r>
              <a:rPr lang="en-US" sz="2400" dirty="0" smtClean="0"/>
              <a:t>H</a:t>
            </a:r>
            <a:r>
              <a:rPr lang="en-US" sz="2400" baseline="-25000" dirty="0" smtClean="0"/>
              <a:t>4</a:t>
            </a:r>
            <a:r>
              <a:rPr lang="en-US" sz="2400" dirty="0" smtClean="0"/>
              <a:t>(OCOCH</a:t>
            </a:r>
            <a:r>
              <a:rPr lang="en-US" sz="2400" baseline="-25000" dirty="0" smtClean="0"/>
              <a:t>3</a:t>
            </a:r>
            <a:r>
              <a:rPr lang="en-US" sz="2400" dirty="0" smtClean="0"/>
              <a:t>)COONa + H</a:t>
            </a:r>
            <a:r>
              <a:rPr lang="en-US" sz="2400" baseline="-25000" dirty="0" smtClean="0"/>
              <a:t>2</a:t>
            </a:r>
            <a:r>
              <a:rPr lang="en-US" sz="2400" dirty="0" smtClean="0"/>
              <a:t>O</a:t>
            </a:r>
            <a:endParaRPr lang="en-GB" sz="2400"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aspirin</a:t>
            </a:r>
            <a:endParaRPr lang="en-US" dirty="0"/>
          </a:p>
        </p:txBody>
      </p:sp>
      <p:sp>
        <p:nvSpPr>
          <p:cNvPr id="3" name="Content Placeholder 2"/>
          <p:cNvSpPr>
            <a:spLocks noGrp="1"/>
          </p:cNvSpPr>
          <p:nvPr>
            <p:ph idx="1"/>
          </p:nvPr>
        </p:nvSpPr>
        <p:spPr>
          <a:xfrm>
            <a:off x="266305" y="1775191"/>
            <a:ext cx="8624193" cy="4625609"/>
          </a:xfrm>
        </p:spPr>
        <p:txBody>
          <a:bodyPr/>
          <a:lstStyle/>
          <a:p>
            <a:r>
              <a:rPr lang="en-US" dirty="0"/>
              <a:t>Once in the stomach the conjugate base in the aspirin reacts with the H</a:t>
            </a:r>
            <a:r>
              <a:rPr lang="en-US" baseline="30000" dirty="0"/>
              <a:t>+ </a:t>
            </a:r>
            <a:r>
              <a:rPr lang="en-US" dirty="0"/>
              <a:t>in the stomach acid to reform the acidic aspirin molecule.</a:t>
            </a:r>
          </a:p>
          <a:p>
            <a:pPr marL="118872" indent="0">
              <a:buNone/>
            </a:pPr>
            <a:r>
              <a:rPr lang="en-US" dirty="0"/>
              <a:t>                                            </a:t>
            </a:r>
            <a:endParaRPr lang="en-US" dirty="0" smtClean="0"/>
          </a:p>
          <a:p>
            <a:pPr marL="118872" indent="0">
              <a:buNone/>
            </a:pPr>
            <a:r>
              <a:rPr lang="en-US" dirty="0" smtClean="0"/>
              <a:t>C</a:t>
            </a:r>
            <a:r>
              <a:rPr lang="en-US" baseline="-25000" dirty="0" smtClean="0"/>
              <a:t>6</a:t>
            </a:r>
            <a:r>
              <a:rPr lang="en-US" dirty="0" smtClean="0"/>
              <a:t>H</a:t>
            </a:r>
            <a:r>
              <a:rPr lang="en-US" baseline="-25000" dirty="0" smtClean="0"/>
              <a:t>4</a:t>
            </a:r>
            <a:r>
              <a:rPr lang="en-US" dirty="0"/>
              <a:t>(OCOCH</a:t>
            </a:r>
            <a:r>
              <a:rPr lang="en-US" baseline="-25000" dirty="0"/>
              <a:t>3</a:t>
            </a:r>
            <a:r>
              <a:rPr lang="en-US" dirty="0"/>
              <a:t>)COO</a:t>
            </a:r>
            <a:r>
              <a:rPr lang="en-US" baseline="30000" dirty="0"/>
              <a:t>-</a:t>
            </a:r>
            <a:r>
              <a:rPr lang="en-US" dirty="0"/>
              <a:t> + H</a:t>
            </a:r>
            <a:r>
              <a:rPr lang="en-US" baseline="30000" dirty="0"/>
              <a:t>+</a:t>
            </a:r>
            <a:r>
              <a:rPr lang="en-US" dirty="0"/>
              <a:t> → C</a:t>
            </a:r>
            <a:r>
              <a:rPr lang="en-US" baseline="-25000" dirty="0"/>
              <a:t>6</a:t>
            </a:r>
            <a:r>
              <a:rPr lang="en-US" dirty="0"/>
              <a:t>H</a:t>
            </a:r>
            <a:r>
              <a:rPr lang="en-US" baseline="-25000" dirty="0"/>
              <a:t>4</a:t>
            </a:r>
            <a:r>
              <a:rPr lang="en-US" dirty="0"/>
              <a:t>(OCOCH</a:t>
            </a:r>
            <a:r>
              <a:rPr lang="en-US" baseline="-25000" dirty="0"/>
              <a:t>3</a:t>
            </a:r>
            <a:r>
              <a:rPr lang="en-US" dirty="0"/>
              <a:t>)COOH</a:t>
            </a:r>
          </a:p>
          <a:p>
            <a:endParaRPr lang="en-US" dirty="0"/>
          </a:p>
        </p:txBody>
      </p:sp>
    </p:spTree>
    <p:extLst>
      <p:ext uri="{BB962C8B-B14F-4D97-AF65-F5344CB8AC3E}">
        <p14:creationId xmlns:p14="http://schemas.microsoft.com/office/powerpoint/2010/main" val="683045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fluoxetine</a:t>
            </a:r>
            <a:endParaRPr lang="en-US" dirty="0"/>
          </a:p>
        </p:txBody>
      </p:sp>
      <p:sp>
        <p:nvSpPr>
          <p:cNvPr id="3" name="Content Placeholder 2"/>
          <p:cNvSpPr>
            <a:spLocks noGrp="1"/>
          </p:cNvSpPr>
          <p:nvPr>
            <p:ph idx="1"/>
          </p:nvPr>
        </p:nvSpPr>
        <p:spPr>
          <a:xfrm>
            <a:off x="457200" y="1775191"/>
            <a:ext cx="8229600" cy="4794494"/>
          </a:xfrm>
        </p:spPr>
        <p:txBody>
          <a:bodyPr>
            <a:normAutofit lnSpcReduction="10000"/>
          </a:bodyPr>
          <a:lstStyle/>
          <a:p>
            <a:r>
              <a:rPr lang="en-US" sz="2800" dirty="0" err="1" smtClean="0"/>
              <a:t>fluoxetine</a:t>
            </a:r>
            <a:r>
              <a:rPr lang="en-US" sz="2800" dirty="0" smtClean="0"/>
              <a:t> hydrochloride (Prozac®), an ionic salt, is produced by reacting a strong acid such as hydrochloric acid with the secondary amine group in </a:t>
            </a:r>
            <a:r>
              <a:rPr lang="en-US" sz="2800" dirty="0" err="1" smtClean="0"/>
              <a:t>fluoxetine</a:t>
            </a:r>
            <a:r>
              <a:rPr lang="en-US" sz="2800" dirty="0" smtClean="0"/>
              <a:t>. </a:t>
            </a:r>
          </a:p>
          <a:p>
            <a:endParaRPr lang="en-US" sz="2800" dirty="0" smtClean="0"/>
          </a:p>
          <a:p>
            <a:r>
              <a:rPr lang="en-US" sz="2800" dirty="0" smtClean="0"/>
              <a:t>the nitrogen atom in the secondary amine  </a:t>
            </a:r>
          </a:p>
          <a:p>
            <a:pPr>
              <a:buNone/>
            </a:pPr>
            <a:r>
              <a:rPr lang="en-US" sz="2800" dirty="0" smtClean="0"/>
              <a:t>    donates its non-bonding pair to the hydrogen ion forming a basic </a:t>
            </a:r>
            <a:r>
              <a:rPr lang="en-US" sz="2800" dirty="0" err="1" smtClean="0"/>
              <a:t>cation</a:t>
            </a:r>
            <a:r>
              <a:rPr lang="en-US" sz="2800" dirty="0" smtClean="0"/>
              <a:t> to which the chloride ion is attracted.</a:t>
            </a:r>
          </a:p>
          <a:p>
            <a:pPr>
              <a:buNone/>
            </a:pPr>
            <a:endParaRPr lang="en-US" sz="2800" dirty="0" smtClean="0"/>
          </a:p>
          <a:p>
            <a:r>
              <a:rPr lang="en-US" sz="2800" dirty="0" smtClean="0"/>
              <a:t>F</a:t>
            </a:r>
            <a:r>
              <a:rPr lang="en-US" sz="2800" baseline="-25000" dirty="0" smtClean="0"/>
              <a:t>3</a:t>
            </a:r>
            <a:r>
              <a:rPr lang="en-US" sz="2800" dirty="0" smtClean="0"/>
              <a:t>C(C</a:t>
            </a:r>
            <a:r>
              <a:rPr lang="en-US" sz="2800" baseline="-25000" dirty="0" smtClean="0"/>
              <a:t>6</a:t>
            </a:r>
            <a:r>
              <a:rPr lang="en-US" sz="2800" dirty="0" smtClean="0"/>
              <a:t>H</a:t>
            </a:r>
            <a:r>
              <a:rPr lang="en-US" sz="2800" baseline="-25000" dirty="0" smtClean="0"/>
              <a:t>4</a:t>
            </a:r>
            <a:r>
              <a:rPr lang="en-US" sz="2800" dirty="0" smtClean="0"/>
              <a:t>)OCH(C</a:t>
            </a:r>
            <a:r>
              <a:rPr lang="en-US" sz="2800" baseline="-25000" dirty="0" smtClean="0"/>
              <a:t>6</a:t>
            </a:r>
            <a:r>
              <a:rPr lang="en-US" sz="2800" dirty="0" smtClean="0"/>
              <a:t>H</a:t>
            </a:r>
            <a:r>
              <a:rPr lang="en-US" sz="2800" baseline="-25000" dirty="0" smtClean="0"/>
              <a:t>5</a:t>
            </a:r>
            <a:r>
              <a:rPr lang="en-US" sz="2800" dirty="0" smtClean="0"/>
              <a:t>)CH</a:t>
            </a:r>
            <a:r>
              <a:rPr lang="en-US" sz="2800" baseline="-25000" dirty="0" smtClean="0"/>
              <a:t>2</a:t>
            </a:r>
            <a:r>
              <a:rPr lang="en-US" sz="2800" dirty="0" smtClean="0"/>
              <a:t>CH</a:t>
            </a:r>
            <a:r>
              <a:rPr lang="en-US" sz="2800" baseline="-25000" dirty="0" smtClean="0"/>
              <a:t>2</a:t>
            </a:r>
            <a:r>
              <a:rPr lang="en-US" sz="2800" dirty="0" smtClean="0"/>
              <a:t>NHCH</a:t>
            </a:r>
            <a:r>
              <a:rPr lang="en-US" sz="2800" baseline="-25000" dirty="0" smtClean="0"/>
              <a:t>3</a:t>
            </a:r>
            <a:r>
              <a:rPr lang="en-US" sz="2800" dirty="0" smtClean="0"/>
              <a:t> + </a:t>
            </a:r>
            <a:r>
              <a:rPr lang="en-US" sz="2800" dirty="0" err="1" smtClean="0"/>
              <a:t>HCl</a:t>
            </a:r>
            <a:r>
              <a:rPr lang="en-US" sz="2800" dirty="0" smtClean="0"/>
              <a:t>     →     </a:t>
            </a:r>
          </a:p>
          <a:p>
            <a:pPr>
              <a:buNone/>
            </a:pPr>
            <a:r>
              <a:rPr lang="en-US" sz="2800" dirty="0" smtClean="0"/>
              <a:t>          F</a:t>
            </a:r>
            <a:r>
              <a:rPr lang="en-US" sz="2800" baseline="-25000" dirty="0" smtClean="0"/>
              <a:t>3</a:t>
            </a:r>
            <a:r>
              <a:rPr lang="en-US" sz="2800" dirty="0" smtClean="0"/>
              <a:t>C(C</a:t>
            </a:r>
            <a:r>
              <a:rPr lang="en-US" sz="2800" baseline="-25000" dirty="0" smtClean="0"/>
              <a:t>6</a:t>
            </a:r>
            <a:r>
              <a:rPr lang="en-US" sz="2800" dirty="0" smtClean="0"/>
              <a:t>H</a:t>
            </a:r>
            <a:r>
              <a:rPr lang="en-US" sz="2800" baseline="-25000" dirty="0" smtClean="0"/>
              <a:t>4</a:t>
            </a:r>
            <a:r>
              <a:rPr lang="en-US" sz="2800" dirty="0" smtClean="0"/>
              <a:t>)OCH(C</a:t>
            </a:r>
            <a:r>
              <a:rPr lang="en-US" sz="2800" baseline="-25000" dirty="0" smtClean="0"/>
              <a:t>6</a:t>
            </a:r>
            <a:r>
              <a:rPr lang="en-US" sz="2800" dirty="0" smtClean="0"/>
              <a:t>H</a:t>
            </a:r>
            <a:r>
              <a:rPr lang="en-US" sz="2800" baseline="-25000" dirty="0" smtClean="0"/>
              <a:t>5</a:t>
            </a:r>
            <a:r>
              <a:rPr lang="en-US" sz="2800" dirty="0" smtClean="0"/>
              <a:t>)CH</a:t>
            </a:r>
            <a:r>
              <a:rPr lang="en-US" sz="2800" baseline="-25000" dirty="0" smtClean="0"/>
              <a:t>2</a:t>
            </a:r>
            <a:r>
              <a:rPr lang="en-US" sz="2800" dirty="0" smtClean="0"/>
              <a:t>CH</a:t>
            </a:r>
            <a:r>
              <a:rPr lang="en-US" sz="2800" baseline="-25000" dirty="0" smtClean="0"/>
              <a:t>2</a:t>
            </a:r>
            <a:r>
              <a:rPr lang="en-US" sz="2800" dirty="0" smtClean="0"/>
              <a:t>N</a:t>
            </a:r>
            <a:r>
              <a:rPr lang="en-US" sz="2800" baseline="30000" dirty="0" smtClean="0"/>
              <a:t>+</a:t>
            </a:r>
            <a:r>
              <a:rPr lang="en-US" sz="2800" dirty="0" smtClean="0"/>
              <a:t>H</a:t>
            </a:r>
            <a:r>
              <a:rPr lang="en-US" sz="2800" baseline="-25000" dirty="0" smtClean="0"/>
              <a:t>2</a:t>
            </a:r>
            <a:r>
              <a:rPr lang="en-US" sz="2800" dirty="0" smtClean="0"/>
              <a:t>CH</a:t>
            </a:r>
            <a:r>
              <a:rPr lang="en-US" sz="2800" baseline="-25000" dirty="0" smtClean="0"/>
              <a:t>3</a:t>
            </a:r>
            <a:r>
              <a:rPr lang="en-US" sz="2800" dirty="0" smtClean="0"/>
              <a:t>Cl</a:t>
            </a:r>
            <a:r>
              <a:rPr lang="en-US" sz="2800" baseline="30000" dirty="0" smtClean="0"/>
              <a:t>-</a:t>
            </a:r>
            <a:r>
              <a:rPr lang="en-US" sz="2800" dirty="0" smtClean="0"/>
              <a:t> </a:t>
            </a:r>
            <a:endParaRPr lang="en-GB" sz="2800" dirty="0" smtClean="0"/>
          </a:p>
          <a:p>
            <a:pPr>
              <a:buNone/>
            </a:pPr>
            <a:endParaRPr lang="en-US" sz="2800" dirty="0" smtClean="0"/>
          </a:p>
          <a:p>
            <a:pPr>
              <a:buNone/>
            </a:pPr>
            <a:endParaRPr lang="en-GB" sz="2800"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err="1" smtClean="0"/>
              <a:t>Fluoxetine</a:t>
            </a:r>
            <a:r>
              <a:rPr lang="en-US" dirty="0" smtClean="0"/>
              <a:t> to </a:t>
            </a:r>
            <a:r>
              <a:rPr lang="en-US" dirty="0" err="1" smtClean="0"/>
              <a:t>fluoxetine</a:t>
            </a:r>
            <a:r>
              <a:rPr lang="en-US" dirty="0" smtClean="0"/>
              <a:t> hydrochloride</a:t>
            </a:r>
            <a:endParaRPr lang="en-US" dirty="0"/>
          </a:p>
        </p:txBody>
      </p:sp>
      <p:pic>
        <p:nvPicPr>
          <p:cNvPr id="5" name="Picture 4"/>
          <p:cNvPicPr>
            <a:picLocks noChangeAspect="1"/>
          </p:cNvPicPr>
          <p:nvPr/>
        </p:nvPicPr>
        <p:blipFill>
          <a:blip r:embed="rId3"/>
          <a:stretch>
            <a:fillRect/>
          </a:stretch>
        </p:blipFill>
        <p:spPr>
          <a:xfrm>
            <a:off x="4628822" y="4257821"/>
            <a:ext cx="4323508" cy="1984469"/>
          </a:xfrm>
          <a:prstGeom prst="rect">
            <a:avLst/>
          </a:prstGeom>
        </p:spPr>
      </p:pic>
      <p:graphicFrame>
        <p:nvGraphicFramePr>
          <p:cNvPr id="30722" name="Object 2"/>
          <p:cNvGraphicFramePr>
            <a:graphicFrameLocks noChangeAspect="1"/>
          </p:cNvGraphicFramePr>
          <p:nvPr/>
        </p:nvGraphicFramePr>
        <p:xfrm>
          <a:off x="457200" y="2011836"/>
          <a:ext cx="3759294" cy="2245985"/>
        </p:xfrm>
        <a:graphic>
          <a:graphicData uri="http://schemas.openxmlformats.org/presentationml/2006/ole">
            <mc:AlternateContent xmlns:mc="http://schemas.openxmlformats.org/markup-compatibility/2006">
              <mc:Choice xmlns:v="urn:schemas-microsoft-com:vml" Requires="v">
                <p:oleObj spid="_x0000_s30730" name="Document" r:id="rId4" imgW="2171700" imgH="1358900" progId="Word.Document.12">
                  <p:link updateAutomatic="1"/>
                </p:oleObj>
              </mc:Choice>
              <mc:Fallback>
                <p:oleObj name="Document" r:id="rId4" imgW="2171700" imgH="1358900" progId="Word.Document.12">
                  <p:link updateAutomatic="1"/>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011836"/>
                        <a:ext cx="3759294" cy="22459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chiral</a:t>
            </a:r>
            <a:r>
              <a:rPr lang="en-US" dirty="0" smtClean="0"/>
              <a:t> </a:t>
            </a:r>
            <a:r>
              <a:rPr lang="en-US" dirty="0" err="1" smtClean="0"/>
              <a:t>auxuliary</a:t>
            </a:r>
            <a:endParaRPr lang="en-US" dirty="0"/>
          </a:p>
        </p:txBody>
      </p:sp>
      <p:sp>
        <p:nvSpPr>
          <p:cNvPr id="3" name="Content Placeholder 2"/>
          <p:cNvSpPr>
            <a:spLocks noGrp="1"/>
          </p:cNvSpPr>
          <p:nvPr>
            <p:ph idx="1"/>
          </p:nvPr>
        </p:nvSpPr>
        <p:spPr>
          <a:xfrm>
            <a:off x="184365" y="1775191"/>
            <a:ext cx="8502435" cy="4625609"/>
          </a:xfrm>
        </p:spPr>
        <p:txBody>
          <a:bodyPr/>
          <a:lstStyle/>
          <a:p>
            <a:r>
              <a:rPr lang="en-US" dirty="0" smtClean="0"/>
              <a:t>If </a:t>
            </a:r>
            <a:r>
              <a:rPr lang="en-US" dirty="0" err="1" smtClean="0"/>
              <a:t>enantiomers</a:t>
            </a:r>
            <a:r>
              <a:rPr lang="en-US" dirty="0" smtClean="0"/>
              <a:t> in a </a:t>
            </a:r>
            <a:r>
              <a:rPr lang="en-US" dirty="0" err="1" smtClean="0"/>
              <a:t>racemate</a:t>
            </a:r>
            <a:r>
              <a:rPr lang="en-US" dirty="0" smtClean="0"/>
              <a:t> have different physiological activities it is necessary to isolate the desired </a:t>
            </a:r>
            <a:r>
              <a:rPr lang="en-US" dirty="0" err="1" smtClean="0"/>
              <a:t>enantiomer</a:t>
            </a:r>
            <a:r>
              <a:rPr lang="en-US" dirty="0" smtClean="0"/>
              <a:t> from the mixture.  </a:t>
            </a:r>
          </a:p>
          <a:p>
            <a:r>
              <a:rPr lang="en-US" dirty="0" smtClean="0"/>
              <a:t>However, this is a wasteful process and it is therefore better to synthesize directly the desired </a:t>
            </a:r>
            <a:r>
              <a:rPr lang="en-US" dirty="0" err="1" smtClean="0"/>
              <a:t>enantiomer</a:t>
            </a:r>
            <a:r>
              <a:rPr lang="en-US" dirty="0" smtClean="0"/>
              <a:t> by preventing the synthesis of the other </a:t>
            </a:r>
            <a:r>
              <a:rPr lang="en-US" dirty="0" err="1" smtClean="0"/>
              <a:t>enantiomer</a:t>
            </a:r>
            <a:r>
              <a:rPr lang="en-US" dirty="0" smtClean="0"/>
              <a:t>.  This can be achieved by using a </a:t>
            </a:r>
            <a:r>
              <a:rPr lang="en-US" dirty="0" err="1" smtClean="0"/>
              <a:t>chiral</a:t>
            </a:r>
            <a:r>
              <a:rPr lang="en-US" dirty="0" smtClean="0"/>
              <a:t> auxiliary. </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compound libraries</a:t>
            </a:r>
            <a:endParaRPr lang="en-US" dirty="0"/>
          </a:p>
        </p:txBody>
      </p:sp>
      <p:sp>
        <p:nvSpPr>
          <p:cNvPr id="3" name="Content Placeholder 2"/>
          <p:cNvSpPr>
            <a:spLocks noGrp="1"/>
          </p:cNvSpPr>
          <p:nvPr>
            <p:ph idx="1"/>
          </p:nvPr>
        </p:nvSpPr>
        <p:spPr>
          <a:xfrm>
            <a:off x="216838" y="1408177"/>
            <a:ext cx="8469962" cy="5205864"/>
          </a:xfrm>
        </p:spPr>
        <p:txBody>
          <a:bodyPr>
            <a:normAutofit fontScale="92500"/>
          </a:bodyPr>
          <a:lstStyle/>
          <a:p>
            <a:r>
              <a:rPr lang="en-US" dirty="0" smtClean="0"/>
              <a:t>electronic databases</a:t>
            </a:r>
          </a:p>
          <a:p>
            <a:r>
              <a:rPr lang="en-US" dirty="0" smtClean="0"/>
              <a:t>contain molecules which have been isolated or synthesized and tested by pharmaceutical companies for possible pharmaceutical properties</a:t>
            </a:r>
          </a:p>
          <a:p>
            <a:r>
              <a:rPr lang="en-US" dirty="0" smtClean="0"/>
              <a:t>information on compound:</a:t>
            </a:r>
          </a:p>
          <a:p>
            <a:pPr lvl="1"/>
            <a:r>
              <a:rPr lang="en-US" dirty="0" smtClean="0"/>
              <a:t>name, structure, 3D image, properties, biological activity, …</a:t>
            </a:r>
          </a:p>
          <a:p>
            <a:pPr lvl="1"/>
            <a:endParaRPr lang="en-GB" sz="1189" dirty="0" smtClean="0"/>
          </a:p>
          <a:p>
            <a:r>
              <a:rPr lang="en-US" dirty="0" smtClean="0"/>
              <a:t>pharmaceutical companies use such libraries to identify ‘lead’ compound for a particular ‘target’ molecule such as an enzyme, DNA or a receptor. </a:t>
            </a:r>
            <a:endParaRPr lang="en-GB"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Chiral</a:t>
            </a:r>
            <a:r>
              <a:rPr lang="en-US" dirty="0" smtClean="0"/>
              <a:t> auxiliary</a:t>
            </a:r>
            <a:endParaRPr lang="en-US" dirty="0"/>
          </a:p>
        </p:txBody>
      </p:sp>
      <p:sp>
        <p:nvSpPr>
          <p:cNvPr id="3" name="Content Placeholder 2"/>
          <p:cNvSpPr>
            <a:spLocks noGrp="1"/>
          </p:cNvSpPr>
          <p:nvPr>
            <p:ph idx="1"/>
          </p:nvPr>
        </p:nvSpPr>
        <p:spPr>
          <a:xfrm>
            <a:off x="457200" y="1775191"/>
            <a:ext cx="8417688" cy="4846326"/>
          </a:xfrm>
        </p:spPr>
        <p:txBody>
          <a:bodyPr>
            <a:normAutofit fontScale="92500" lnSpcReduction="10000"/>
          </a:bodyPr>
          <a:lstStyle/>
          <a:p>
            <a:r>
              <a:rPr lang="en-US" dirty="0" smtClean="0"/>
              <a:t>a </a:t>
            </a:r>
            <a:r>
              <a:rPr lang="en-US" dirty="0" err="1" smtClean="0"/>
              <a:t>chiral</a:t>
            </a:r>
            <a:r>
              <a:rPr lang="en-US" dirty="0" smtClean="0"/>
              <a:t> auxiliary is an </a:t>
            </a:r>
            <a:r>
              <a:rPr lang="en-US" dirty="0" err="1" smtClean="0"/>
              <a:t>enantiomer</a:t>
            </a:r>
            <a:r>
              <a:rPr lang="en-US" dirty="0" smtClean="0"/>
              <a:t> itself </a:t>
            </a:r>
          </a:p>
          <a:p>
            <a:r>
              <a:rPr lang="en-US" dirty="0" smtClean="0"/>
              <a:t>used to convert a non-</a:t>
            </a:r>
            <a:r>
              <a:rPr lang="en-US" dirty="0" err="1" smtClean="0"/>
              <a:t>chiral</a:t>
            </a:r>
            <a:r>
              <a:rPr lang="en-US" dirty="0" smtClean="0"/>
              <a:t> reacting molecule into just one </a:t>
            </a:r>
            <a:r>
              <a:rPr lang="en-US" dirty="0" err="1" smtClean="0"/>
              <a:t>enantiomer</a:t>
            </a:r>
            <a:r>
              <a:rPr lang="en-US" dirty="0" smtClean="0"/>
              <a:t> i.e. the </a:t>
            </a:r>
            <a:r>
              <a:rPr lang="en-US" dirty="0" err="1" smtClean="0"/>
              <a:t>enantiomer</a:t>
            </a:r>
            <a:r>
              <a:rPr lang="en-US" dirty="0" smtClean="0"/>
              <a:t> with the desired pharmaceutical effect. </a:t>
            </a:r>
          </a:p>
          <a:p>
            <a:r>
              <a:rPr lang="en-US" dirty="0" smtClean="0"/>
              <a:t>it does that by attaching itself to the non-</a:t>
            </a:r>
            <a:r>
              <a:rPr lang="en-US" dirty="0" err="1" smtClean="0"/>
              <a:t>chiral</a:t>
            </a:r>
            <a:r>
              <a:rPr lang="en-US" dirty="0" smtClean="0"/>
              <a:t> molecule to create the </a:t>
            </a:r>
            <a:r>
              <a:rPr lang="en-US" dirty="0" err="1" smtClean="0"/>
              <a:t>stereochemical</a:t>
            </a:r>
            <a:r>
              <a:rPr lang="en-US" dirty="0" smtClean="0"/>
              <a:t> conditions necessary to force the reaction to follow a certain path i.e. the production of the desired </a:t>
            </a:r>
            <a:r>
              <a:rPr lang="en-US" dirty="0" err="1" smtClean="0"/>
              <a:t>enantiomer</a:t>
            </a:r>
            <a:r>
              <a:rPr lang="en-US" dirty="0" smtClean="0"/>
              <a:t> and not the other </a:t>
            </a:r>
            <a:r>
              <a:rPr lang="en-US" dirty="0" err="1" smtClean="0"/>
              <a:t>enantiomer</a:t>
            </a:r>
            <a:r>
              <a:rPr lang="en-US" dirty="0" smtClean="0"/>
              <a:t>. </a:t>
            </a:r>
            <a:endParaRPr lang="en-GB" dirty="0" smtClean="0"/>
          </a:p>
          <a:p>
            <a:r>
              <a:rPr lang="en-US" dirty="0" smtClean="0"/>
              <a:t>once the new desired molecule has been formed, the auxiliary can be taken off and recycled. </a:t>
            </a:r>
            <a:endParaRPr lang="en-GB"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Chiral</a:t>
            </a:r>
            <a:r>
              <a:rPr lang="en-US" dirty="0" smtClean="0"/>
              <a:t> auxiliary</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63037" y="1775191"/>
            <a:ext cx="8658316" cy="475440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combinatorial chemistry</a:t>
            </a:r>
            <a:endParaRPr lang="en-US" dirty="0"/>
          </a:p>
        </p:txBody>
      </p:sp>
      <p:sp>
        <p:nvSpPr>
          <p:cNvPr id="3" name="Content Placeholder 2"/>
          <p:cNvSpPr>
            <a:spLocks noGrp="1"/>
          </p:cNvSpPr>
          <p:nvPr>
            <p:ph idx="1"/>
          </p:nvPr>
        </p:nvSpPr>
        <p:spPr>
          <a:xfrm>
            <a:off x="457200" y="1775191"/>
            <a:ext cx="8229600" cy="4833368"/>
          </a:xfrm>
        </p:spPr>
        <p:txBody>
          <a:bodyPr>
            <a:normAutofit fontScale="92500"/>
          </a:bodyPr>
          <a:lstStyle/>
          <a:p>
            <a:r>
              <a:rPr lang="en-US" dirty="0" smtClean="0"/>
              <a:t>involves simultaneous  chemical synthesis </a:t>
            </a:r>
          </a:p>
          <a:p>
            <a:r>
              <a:rPr lang="en-US" dirty="0" smtClean="0"/>
              <a:t>a large number of different but structurally related compounds (all possible combinations) from a small number of reactant molecules which are reacted with a variety of reactants,</a:t>
            </a:r>
          </a:p>
          <a:p>
            <a:r>
              <a:rPr lang="en-US" dirty="0" smtClean="0"/>
              <a:t>uses “</a:t>
            </a:r>
            <a:r>
              <a:rPr lang="en-US" u="sng" dirty="0" smtClean="0"/>
              <a:t>mix-and-split” </a:t>
            </a:r>
            <a:r>
              <a:rPr lang="en-US" dirty="0" smtClean="0"/>
              <a:t>technique and resin beads</a:t>
            </a:r>
          </a:p>
          <a:p>
            <a:r>
              <a:rPr lang="en-US" dirty="0" smtClean="0"/>
              <a:t>screen each product for its biological activity, resulting in a “combinatorial library”. </a:t>
            </a:r>
          </a:p>
          <a:p>
            <a:r>
              <a:rPr lang="en-US" dirty="0" smtClean="0"/>
              <a:t>all is automated and uses computers/robots</a:t>
            </a:r>
            <a:endParaRPr lang="en-GB"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solid-phase chemistry</a:t>
            </a:r>
            <a:endParaRPr lang="en-US" dirty="0"/>
          </a:p>
        </p:txBody>
      </p:sp>
      <p:sp>
        <p:nvSpPr>
          <p:cNvPr id="3" name="Content Placeholder 2"/>
          <p:cNvSpPr>
            <a:spLocks noGrp="1"/>
          </p:cNvSpPr>
          <p:nvPr>
            <p:ph idx="1"/>
          </p:nvPr>
        </p:nvSpPr>
        <p:spPr/>
        <p:txBody>
          <a:bodyPr>
            <a:normAutofit lnSpcReduction="10000"/>
          </a:bodyPr>
          <a:lstStyle/>
          <a:p>
            <a:r>
              <a:rPr lang="en-US" sz="3600" dirty="0" smtClean="0"/>
              <a:t>A technique used in combinatorial chemistry </a:t>
            </a:r>
          </a:p>
          <a:p>
            <a:r>
              <a:rPr lang="en-US" sz="3600" dirty="0" smtClean="0"/>
              <a:t>synthesizes large volume of compounds </a:t>
            </a:r>
          </a:p>
          <a:p>
            <a:r>
              <a:rPr lang="en-US" sz="3600" dirty="0" smtClean="0"/>
              <a:t>reactions take place on the surface of resin beads</a:t>
            </a:r>
            <a:endParaRPr lang="en-GB" sz="3600" dirty="0" smtClean="0"/>
          </a:p>
          <a:p>
            <a:pPr lvl="0"/>
            <a:r>
              <a:rPr lang="en-US" sz="3600" dirty="0" smtClean="0"/>
              <a:t>each type of reactant molecule is bonded covalently onto a very small resin bead</a:t>
            </a:r>
            <a:endParaRPr lang="en-GB" sz="3600" dirty="0" smtClean="0"/>
          </a:p>
          <a:p>
            <a:pPr lvl="0"/>
            <a:r>
              <a:rPr lang="en-US" sz="3600" u="sng" dirty="0" smtClean="0"/>
              <a:t>uses mix and split</a:t>
            </a:r>
            <a:r>
              <a:rPr lang="en-US" sz="3600" dirty="0" smtClean="0"/>
              <a:t> process</a:t>
            </a:r>
            <a:endParaRPr lang="en-GB" sz="3600" dirty="0" smtClean="0"/>
          </a:p>
          <a:p>
            <a:pPr lvl="1">
              <a:buNone/>
            </a:pPr>
            <a:endParaRPr lang="en-GB" sz="3200"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457200" y="155448"/>
            <a:ext cx="8229600" cy="645311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 of solid-phase</a:t>
            </a:r>
            <a:endParaRPr lang="en-US" dirty="0"/>
          </a:p>
        </p:txBody>
      </p:sp>
      <p:sp>
        <p:nvSpPr>
          <p:cNvPr id="3" name="Content Placeholder 2"/>
          <p:cNvSpPr>
            <a:spLocks noGrp="1"/>
          </p:cNvSpPr>
          <p:nvPr>
            <p:ph idx="1"/>
          </p:nvPr>
        </p:nvSpPr>
        <p:spPr/>
        <p:txBody>
          <a:bodyPr/>
          <a:lstStyle/>
          <a:p>
            <a:r>
              <a:rPr lang="en-US" dirty="0" smtClean="0"/>
              <a:t>When synthesis reactions are complete, the products are removed easily from the beads by filtering off the beads and washing them. After that the products are tested “in vitro” and “in vivo” to find out their biological activity. </a:t>
            </a:r>
          </a:p>
          <a:p>
            <a:endParaRPr lang="en-US" dirty="0" smtClean="0"/>
          </a:p>
          <a:p>
            <a:r>
              <a:rPr lang="en-US" dirty="0" smtClean="0"/>
              <a:t>Web: </a:t>
            </a:r>
            <a:r>
              <a:rPr lang="en-US" sz="1600" dirty="0" smtClean="0">
                <a:hlinkClick r:id="rId2"/>
              </a:rPr>
              <a:t>Mettler Toledo</a:t>
            </a:r>
            <a:endParaRPr lang="en-GB" sz="1600"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parallel chemistry</a:t>
            </a:r>
            <a:endParaRPr lang="en-US" dirty="0"/>
          </a:p>
        </p:txBody>
      </p:sp>
      <p:sp>
        <p:nvSpPr>
          <p:cNvPr id="3" name="Content Placeholder 2"/>
          <p:cNvSpPr>
            <a:spLocks noGrp="1"/>
          </p:cNvSpPr>
          <p:nvPr>
            <p:ph idx="1"/>
          </p:nvPr>
        </p:nvSpPr>
        <p:spPr>
          <a:xfrm>
            <a:off x="457200" y="1775191"/>
            <a:ext cx="8229600" cy="4869828"/>
          </a:xfrm>
        </p:spPr>
        <p:txBody>
          <a:bodyPr>
            <a:normAutofit/>
          </a:bodyPr>
          <a:lstStyle/>
          <a:p>
            <a:r>
              <a:rPr lang="en-US" sz="2800" dirty="0" smtClean="0"/>
              <a:t>Parallel chemistry or parallel synthesis involves the synthesis of a smaller but selected group of compounds with a different compound in each reaction vessels. In most combinatorial techniques the compounds are mixed and need to be separated; not necessary in parallel synthesis as</a:t>
            </a:r>
          </a:p>
          <a:p>
            <a:pPr>
              <a:buNone/>
            </a:pPr>
            <a:r>
              <a:rPr lang="en-US" sz="2800" dirty="0" smtClean="0"/>
              <a:t>     multiple experiments run in parallel.</a:t>
            </a:r>
          </a:p>
          <a:p>
            <a:endParaRPr lang="en-US" sz="2800" dirty="0" smtClean="0"/>
          </a:p>
          <a:p>
            <a:r>
              <a:rPr lang="en-US" sz="2800" dirty="0" smtClean="0"/>
              <a:t>Examples of companies:</a:t>
            </a:r>
          </a:p>
          <a:p>
            <a:endParaRPr lang="en-US" sz="1100" dirty="0" smtClean="0"/>
          </a:p>
          <a:p>
            <a:pPr lvl="1"/>
            <a:r>
              <a:rPr lang="en-US" sz="1400" dirty="0" smtClean="0">
                <a:hlinkClick r:id="rId2"/>
              </a:rPr>
              <a:t>ChemPartner:  A Shanghai which specilializes in parallel synthesis</a:t>
            </a:r>
            <a:endParaRPr lang="en-US" sz="1400" dirty="0" smtClean="0"/>
          </a:p>
          <a:p>
            <a:pPr lvl="1"/>
            <a:r>
              <a:rPr lang="en-US" sz="1400" dirty="0" smtClean="0">
                <a:hlinkClick r:id="rId3"/>
              </a:rPr>
              <a:t>Mettler Toledo</a:t>
            </a:r>
            <a:endParaRPr lang="en-GB" sz="1400" dirty="0" smtClean="0"/>
          </a:p>
          <a:p>
            <a:endParaRPr lang="en-US" dirty="0"/>
          </a:p>
        </p:txBody>
      </p:sp>
      <p:pic>
        <p:nvPicPr>
          <p:cNvPr id="4" name="Picture 3"/>
          <p:cNvPicPr>
            <a:picLocks noChangeAspect="1"/>
          </p:cNvPicPr>
          <p:nvPr/>
        </p:nvPicPr>
        <p:blipFill>
          <a:blip r:embed="rId4"/>
          <a:stretch>
            <a:fillRect/>
          </a:stretch>
        </p:blipFill>
        <p:spPr>
          <a:xfrm>
            <a:off x="6433973" y="4690782"/>
            <a:ext cx="1905000" cy="1422400"/>
          </a:xfrm>
          <a:prstGeom prst="rect">
            <a:avLst/>
          </a:prstGeom>
        </p:spPr>
      </p:pic>
      <p:pic>
        <p:nvPicPr>
          <p:cNvPr id="5" name="Picture 4"/>
          <p:cNvPicPr>
            <a:picLocks noChangeAspect="1"/>
          </p:cNvPicPr>
          <p:nvPr/>
        </p:nvPicPr>
        <p:blipFill>
          <a:blip r:embed="rId5"/>
          <a:stretch>
            <a:fillRect/>
          </a:stretch>
        </p:blipFill>
        <p:spPr>
          <a:xfrm>
            <a:off x="6433973" y="227076"/>
            <a:ext cx="1422400" cy="11811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Parallel synthesis</a:t>
            </a:r>
            <a:endParaRPr lang="en-US" dirty="0"/>
          </a:p>
        </p:txBody>
      </p:sp>
      <p:sp>
        <p:nvSpPr>
          <p:cNvPr id="3" name="Content Placeholder 2"/>
          <p:cNvSpPr>
            <a:spLocks noGrp="1"/>
          </p:cNvSpPr>
          <p:nvPr>
            <p:ph idx="1"/>
          </p:nvPr>
        </p:nvSpPr>
        <p:spPr>
          <a:xfrm>
            <a:off x="263304" y="1775191"/>
            <a:ext cx="8611584" cy="4625609"/>
          </a:xfrm>
        </p:spPr>
        <p:txBody>
          <a:bodyPr/>
          <a:lstStyle/>
          <a:p>
            <a:endParaRPr lang="en-US"/>
          </a:p>
        </p:txBody>
      </p:sp>
      <p:pic>
        <p:nvPicPr>
          <p:cNvPr id="4" name="Picture 3"/>
          <p:cNvPicPr>
            <a:picLocks noChangeAspect="1"/>
          </p:cNvPicPr>
          <p:nvPr/>
        </p:nvPicPr>
        <p:blipFill>
          <a:blip r:embed="rId2"/>
          <a:stretch>
            <a:fillRect/>
          </a:stretch>
        </p:blipFill>
        <p:spPr>
          <a:xfrm>
            <a:off x="681492" y="1509405"/>
            <a:ext cx="7775208" cy="513561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differences</a:t>
            </a:r>
            <a:endParaRPr lang="en-US" dirty="0"/>
          </a:p>
        </p:txBody>
      </p:sp>
      <p:graphicFrame>
        <p:nvGraphicFramePr>
          <p:cNvPr id="4" name="Content Placeholder 3"/>
          <p:cNvGraphicFramePr>
            <a:graphicFrameLocks noGrp="1"/>
          </p:cNvGraphicFramePr>
          <p:nvPr>
            <p:ph idx="1"/>
          </p:nvPr>
        </p:nvGraphicFramePr>
        <p:xfrm>
          <a:off x="457200" y="1774825"/>
          <a:ext cx="8229600" cy="3169919"/>
        </p:xfrm>
        <a:graphic>
          <a:graphicData uri="http://schemas.openxmlformats.org/drawingml/2006/table">
            <a:tbl>
              <a:tblPr firstRow="1" bandRow="1">
                <a:tableStyleId>{8EC20E35-A176-4012-BC5E-935CFFF8708E}</a:tableStyleId>
              </a:tblPr>
              <a:tblGrid>
                <a:gridCol w="4114800"/>
                <a:gridCol w="4114800"/>
              </a:tblGrid>
              <a:tr h="370840">
                <a:tc>
                  <a:txBody>
                    <a:bodyPr/>
                    <a:lstStyle/>
                    <a:p>
                      <a:r>
                        <a:rPr lang="en-US" sz="2800" dirty="0" smtClean="0"/>
                        <a:t>Combinatorial synthesis</a:t>
                      </a:r>
                      <a:endParaRPr lang="en-US" sz="2800" dirty="0"/>
                    </a:p>
                  </a:txBody>
                  <a:tcPr/>
                </a:tc>
                <a:tc>
                  <a:txBody>
                    <a:bodyPr/>
                    <a:lstStyle/>
                    <a:p>
                      <a:r>
                        <a:rPr lang="en-US" sz="2800" dirty="0" smtClean="0"/>
                        <a:t>Parallel synthesis</a:t>
                      </a:r>
                      <a:endParaRPr lang="en-US" sz="2800" dirty="0"/>
                    </a:p>
                  </a:txBody>
                  <a:tcPr/>
                </a:tc>
              </a:tr>
              <a:tr h="370840">
                <a:tc>
                  <a:txBody>
                    <a:bodyPr/>
                    <a:lstStyle/>
                    <a:p>
                      <a:pPr lvl="0">
                        <a:buFont typeface="Arial"/>
                        <a:buChar char="•"/>
                      </a:pPr>
                      <a:r>
                        <a:rPr kumimoji="0" lang="en-US" sz="2800" kern="1200" dirty="0" smtClean="0">
                          <a:solidFill>
                            <a:schemeClr val="dk1"/>
                          </a:solidFill>
                          <a:latin typeface="+mn-lt"/>
                          <a:ea typeface="+mn-ea"/>
                          <a:cs typeface="+mn-cs"/>
                        </a:rPr>
                        <a:t>Generates large, more diverse libraries - </a:t>
                      </a:r>
                      <a:endParaRPr kumimoji="0" lang="en-GB" sz="2800" kern="1200" dirty="0" smtClean="0">
                        <a:solidFill>
                          <a:schemeClr val="dk1"/>
                        </a:solidFill>
                        <a:latin typeface="+mn-lt"/>
                        <a:ea typeface="+mn-ea"/>
                        <a:cs typeface="+mn-cs"/>
                      </a:endParaRPr>
                    </a:p>
                    <a:p>
                      <a:r>
                        <a:rPr kumimoji="0" lang="en-US" sz="2800" kern="1200" dirty="0" smtClean="0">
                          <a:solidFill>
                            <a:schemeClr val="dk1"/>
                          </a:solidFill>
                          <a:latin typeface="+mn-lt"/>
                          <a:ea typeface="+mn-ea"/>
                          <a:cs typeface="+mn-cs"/>
                        </a:rPr>
                        <a:t>  “combinatorial library”.</a:t>
                      </a:r>
                      <a:endParaRPr kumimoji="0" lang="en-GB" sz="2800" kern="1200" dirty="0" smtClean="0">
                        <a:solidFill>
                          <a:schemeClr val="dk1"/>
                        </a:solidFill>
                        <a:latin typeface="+mn-lt"/>
                        <a:ea typeface="+mn-ea"/>
                        <a:cs typeface="+mn-cs"/>
                      </a:endParaRPr>
                    </a:p>
                    <a:p>
                      <a:pPr>
                        <a:buFont typeface="Arial"/>
                        <a:buChar char="•"/>
                      </a:pPr>
                      <a:r>
                        <a:rPr kumimoji="0" lang="en-US" sz="2800" kern="1200" dirty="0" smtClean="0">
                          <a:solidFill>
                            <a:schemeClr val="dk1"/>
                          </a:solidFill>
                          <a:latin typeface="+mn-lt"/>
                          <a:ea typeface="+mn-ea"/>
                          <a:cs typeface="+mn-cs"/>
                        </a:rPr>
                        <a:t>Produces a ‘mixture’ of compounds in same reaction vessel.</a:t>
                      </a:r>
                      <a:r>
                        <a:rPr lang="en-GB" sz="2800" dirty="0" smtClean="0"/>
                        <a:t> </a:t>
                      </a:r>
                      <a:endParaRPr lang="en-US" sz="2800" dirty="0"/>
                    </a:p>
                  </a:txBody>
                  <a:tcPr/>
                </a:tc>
                <a:tc>
                  <a:txBody>
                    <a:bodyPr/>
                    <a:lstStyle/>
                    <a:p>
                      <a:pPr lvl="0">
                        <a:buFont typeface="Arial"/>
                        <a:buChar char="•"/>
                      </a:pPr>
                      <a:r>
                        <a:rPr kumimoji="0" lang="en-US" sz="2800" kern="1200" dirty="0" smtClean="0">
                          <a:solidFill>
                            <a:schemeClr val="dk1"/>
                          </a:solidFill>
                          <a:latin typeface="+mn-lt"/>
                          <a:ea typeface="+mn-ea"/>
                          <a:cs typeface="+mn-cs"/>
                        </a:rPr>
                        <a:t>Small focused libraries</a:t>
                      </a:r>
                    </a:p>
                    <a:p>
                      <a:pPr lvl="0">
                        <a:buFont typeface="Arial"/>
                        <a:buChar char="•"/>
                      </a:pPr>
                      <a:r>
                        <a:rPr kumimoji="0" lang="en-US" sz="2800" kern="1200" dirty="0" smtClean="0">
                          <a:solidFill>
                            <a:schemeClr val="dk1"/>
                          </a:solidFill>
                          <a:latin typeface="+mn-lt"/>
                          <a:ea typeface="+mn-ea"/>
                          <a:cs typeface="+mn-cs"/>
                        </a:rPr>
                        <a:t>Reactions performed in different</a:t>
                      </a:r>
                      <a:r>
                        <a:rPr kumimoji="0" lang="en-US" sz="2800" kern="1200" baseline="0" dirty="0" smtClean="0">
                          <a:solidFill>
                            <a:schemeClr val="dk1"/>
                          </a:solidFill>
                          <a:latin typeface="+mn-lt"/>
                          <a:ea typeface="+mn-ea"/>
                          <a:cs typeface="+mn-cs"/>
                        </a:rPr>
                        <a:t> reaction vessels</a:t>
                      </a:r>
                      <a:endParaRPr kumimoji="0" lang="en-GB" sz="2800" kern="1200" dirty="0" smtClean="0">
                        <a:solidFill>
                          <a:schemeClr val="dk1"/>
                        </a:solidFill>
                        <a:latin typeface="+mn-lt"/>
                        <a:ea typeface="+mn-ea"/>
                        <a:cs typeface="+mn-cs"/>
                      </a:endParaRPr>
                    </a:p>
                    <a:p>
                      <a:pPr>
                        <a:buFont typeface="Arial"/>
                        <a:buChar char="•"/>
                      </a:pPr>
                      <a:r>
                        <a:rPr kumimoji="0" lang="en-US" sz="2800" kern="1200" dirty="0" smtClean="0">
                          <a:solidFill>
                            <a:schemeClr val="dk1"/>
                          </a:solidFill>
                          <a:latin typeface="+mn-lt"/>
                          <a:ea typeface="+mn-ea"/>
                          <a:cs typeface="+mn-cs"/>
                        </a:rPr>
                        <a:t>Produces a ‘single’ product in each reaction vessel.</a:t>
                      </a:r>
                      <a:r>
                        <a:rPr lang="en-GB" sz="2800" dirty="0" smtClean="0"/>
                        <a:t> </a:t>
                      </a:r>
                      <a:endParaRPr lang="en-US" sz="2800"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Module.thmx</Template>
  <TotalTime>1230</TotalTime>
  <Words>1024</Words>
  <Application>Microsoft Macintosh PowerPoint</Application>
  <PresentationFormat>On-screen Show (4:3)</PresentationFormat>
  <Paragraphs>95</Paragraphs>
  <Slides>21</Slides>
  <Notes>0</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21</vt:i4>
      </vt:variant>
    </vt:vector>
  </HeadingPairs>
  <TitlesOfParts>
    <vt:vector size="23" baseType="lpstr">
      <vt:lpstr>Module</vt:lpstr>
      <vt:lpstr>!OLE_LINK2</vt:lpstr>
      <vt:lpstr>medicines</vt:lpstr>
      <vt:lpstr>compound libraries</vt:lpstr>
      <vt:lpstr>combinatorial chemistry</vt:lpstr>
      <vt:lpstr>solid-phase chemistry</vt:lpstr>
      <vt:lpstr>PowerPoint Presentation</vt:lpstr>
      <vt:lpstr>advantage of solid-phase</vt:lpstr>
      <vt:lpstr>parallel chemistry</vt:lpstr>
      <vt:lpstr>Parallel synthesis</vt:lpstr>
      <vt:lpstr>differences</vt:lpstr>
      <vt:lpstr>Mix and split</vt:lpstr>
      <vt:lpstr>use of computers in drug design</vt:lpstr>
      <vt:lpstr>Use of computers in drug design</vt:lpstr>
      <vt:lpstr>solubility and uptake</vt:lpstr>
      <vt:lpstr>improving solubility</vt:lpstr>
      <vt:lpstr>aspirin</vt:lpstr>
      <vt:lpstr>aspirin</vt:lpstr>
      <vt:lpstr>fluoxetine</vt:lpstr>
      <vt:lpstr>Fluoxetine to fluoxetine hydrochloride</vt:lpstr>
      <vt:lpstr>chiral auxuliary</vt:lpstr>
      <vt:lpstr>Chiral auxiliary</vt:lpstr>
      <vt:lpstr>Chiral auxiliary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medicines</dc:title>
  <dc:creator>Client Admin</dc:creator>
  <cp:lastModifiedBy>Nico Van De Casteele</cp:lastModifiedBy>
  <cp:revision>21</cp:revision>
  <dcterms:created xsi:type="dcterms:W3CDTF">2013-03-23T07:43:19Z</dcterms:created>
  <dcterms:modified xsi:type="dcterms:W3CDTF">2015-01-21T00:26:02Z</dcterms:modified>
</cp:coreProperties>
</file>